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6–3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9PreAlg LNHeader06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T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Real World Ex_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Relationship Id="rId4" Type="http://schemas.openxmlformats.org/officeDocument/2006/relationships/image" Target="../media/image34.png"/><Relationship Id="rId5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Relationship Id="rId4" Type="http://schemas.openxmlformats.org/officeDocument/2006/relationships/image" Target="../media/image3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3.xml"/><Relationship Id="rId6" Type="http://schemas.openxmlformats.org/officeDocument/2006/relationships/slide" Target="slide1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41250" b="17778"/>
          <a:stretch>
            <a:fillRect/>
          </a:stretch>
        </p:blipFill>
        <p:spPr>
          <a:xfrm>
            <a:off x="3295650" y="4343400"/>
            <a:ext cx="37147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23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59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proportional</a:t>
            </a:r>
          </a:p>
        </p:txBody>
      </p:sp>
      <p:sp>
        <p:nvSpPr>
          <p:cNvPr id="161" name="Shape 161"/>
          <p:cNvSpPr/>
          <p:nvPr/>
        </p:nvSpPr>
        <p:spPr>
          <a:xfrm>
            <a:off x="812800" y="2466975"/>
            <a:ext cx="76327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nonproportional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constant of proportionality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59" grpId="1"/>
      <p:bldP build="p" bldLvl="5" animBg="1" rev="0" advAuto="0" spid="16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64" name="Shape 16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Identify Proportional Relationships</a:t>
            </a:r>
          </a:p>
        </p:txBody>
      </p:sp>
      <p:sp>
        <p:nvSpPr>
          <p:cNvPr id="165" name="Shape 165"/>
          <p:cNvSpPr/>
          <p:nvPr/>
        </p:nvSpPr>
        <p:spPr>
          <a:xfrm>
            <a:off x="876300" y="1503362"/>
            <a:ext cx="77216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cost of baseballs is proportional to the number of baseballs. Explain your reasoning.</a:t>
            </a:r>
          </a:p>
        </p:txBody>
      </p:sp>
      <p:sp>
        <p:nvSpPr>
          <p:cNvPr id="166" name="Shape 166"/>
          <p:cNvSpPr/>
          <p:nvPr/>
        </p:nvSpPr>
        <p:spPr>
          <a:xfrm>
            <a:off x="533400" y="55991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No; the rates are not equal.</a:t>
            </a:r>
          </a:p>
        </p:txBody>
      </p:sp>
      <p:pic>
        <p:nvPicPr>
          <p:cNvPr id="167" name="PALG_37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4229100"/>
            <a:ext cx="1946275" cy="78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LG02-06-0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2275" y="2744787"/>
            <a:ext cx="5308600" cy="139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  <p:bldP build="whole" bldLvl="1" animBg="1" rev="0" advAuto="0" spid="168" grpId="2"/>
      <p:bldP build="p" bldLvl="5" animBg="1" rev="0" advAuto="0" spid="166" grpId="4"/>
      <p:bldP build="whole" bldLvl="1" animBg="1" rev="0" advAuto="0" spid="16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1" name="Shape 171"/>
          <p:cNvSpPr/>
          <p:nvPr/>
        </p:nvSpPr>
        <p:spPr>
          <a:xfrm>
            <a:off x="895350" y="5638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33400" y="1504950"/>
            <a:ext cx="8318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set of numbers in the table are proportional. Explain your reasoning.	 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900112" y="3444874"/>
            <a:ext cx="5803901" cy="2145136"/>
            <a:chOff x="0" y="0"/>
            <a:chExt cx="5803900" cy="2145134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803900" cy="2145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13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Yes, all the rates are equal to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13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Yes, all the rates are equal to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13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Yes, all the rates are equal to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13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No, the rates are not equal.</a:t>
              </a:r>
            </a:p>
          </p:txBody>
        </p:sp>
        <p:pic>
          <p:nvPicPr>
            <p:cNvPr id="176" name="r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56137" y="1412875"/>
              <a:ext cx="455613" cy="67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r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60900" y="15875"/>
              <a:ext cx="827088" cy="67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r2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59312" y="723900"/>
              <a:ext cx="696914" cy="67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" name="PALG06-02-01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1550" y="2413000"/>
            <a:ext cx="446405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71" grpId="6"/>
      <p:bldP build="whole" bldLvl="1" animBg="1" rev="0" advAuto="0" spid="174" grpId="3"/>
      <p:bldP build="whole" bldLvl="1" animBg="1" rev="0" advAuto="0" spid="172" grpId="1"/>
      <p:bldP build="whole" bldLvl="1" animBg="1" rev="0" advAuto="0" spid="173" grpId="2"/>
      <p:bldP build="whole" bldLvl="1" animBg="1" rev="0" advAuto="0" spid="18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83" name="Shape 18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Identify Proportional Relationships</a:t>
            </a:r>
          </a:p>
        </p:txBody>
      </p:sp>
      <p:sp>
        <p:nvSpPr>
          <p:cNvPr id="184" name="Shape 184"/>
          <p:cNvSpPr/>
          <p:nvPr/>
        </p:nvSpPr>
        <p:spPr>
          <a:xfrm>
            <a:off x="876300" y="1419225"/>
            <a:ext cx="77216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number of inches is proportional to the number of seconds. Explain your reasoning.</a:t>
            </a:r>
          </a:p>
        </p:txBody>
      </p:sp>
      <p:sp>
        <p:nvSpPr>
          <p:cNvPr id="185" name="Shape 185"/>
          <p:cNvSpPr/>
          <p:nvPr/>
        </p:nvSpPr>
        <p:spPr>
          <a:xfrm>
            <a:off x="533400" y="4073525"/>
            <a:ext cx="808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rate of time to distance for each second in simplest form.</a:t>
            </a:r>
          </a:p>
        </p:txBody>
      </p:sp>
      <p:sp>
        <p:nvSpPr>
          <p:cNvPr id="186" name="Shape 186"/>
          <p:cNvSpPr/>
          <p:nvPr/>
        </p:nvSpPr>
        <p:spPr>
          <a:xfrm>
            <a:off x="533400" y="571817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Yes; all the rates are equal.</a:t>
            </a:r>
          </a:p>
        </p:txBody>
      </p:sp>
      <p:pic>
        <p:nvPicPr>
          <p:cNvPr id="187" name="PALG_375.png"/>
          <p:cNvPicPr/>
          <p:nvPr/>
        </p:nvPicPr>
        <p:blipFill>
          <a:blip r:embed="rId2">
            <a:extLst/>
          </a:blip>
          <a:srcRect l="77359" t="0" r="0" b="0"/>
          <a:stretch>
            <a:fillRect/>
          </a:stretch>
        </p:blipFill>
        <p:spPr>
          <a:xfrm>
            <a:off x="4572000" y="4867275"/>
            <a:ext cx="1069975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LG_375.png"/>
          <p:cNvPicPr/>
          <p:nvPr/>
        </p:nvPicPr>
        <p:blipFill>
          <a:blip r:embed="rId2">
            <a:extLst/>
          </a:blip>
          <a:srcRect l="44609" t="0" r="29492" b="0"/>
          <a:stretch>
            <a:fillRect/>
          </a:stretch>
        </p:blipFill>
        <p:spPr>
          <a:xfrm>
            <a:off x="3024187" y="4867275"/>
            <a:ext cx="1223963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LG_375.png"/>
          <p:cNvPicPr/>
          <p:nvPr/>
        </p:nvPicPr>
        <p:blipFill>
          <a:blip r:embed="rId2">
            <a:extLst/>
          </a:blip>
          <a:srcRect l="15653" t="0" r="61505" b="0"/>
          <a:stretch>
            <a:fillRect/>
          </a:stretch>
        </p:blipFill>
        <p:spPr>
          <a:xfrm>
            <a:off x="1655762" y="4867275"/>
            <a:ext cx="1079501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LG_375.png"/>
          <p:cNvPicPr/>
          <p:nvPr/>
        </p:nvPicPr>
        <p:blipFill>
          <a:blip r:embed="rId2">
            <a:extLst/>
          </a:blip>
          <a:srcRect l="0" t="0" r="92744" b="0"/>
          <a:stretch>
            <a:fillRect/>
          </a:stretch>
        </p:blipFill>
        <p:spPr>
          <a:xfrm>
            <a:off x="915987" y="4867275"/>
            <a:ext cx="342901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LG02-06-0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6375" y="2603500"/>
            <a:ext cx="5803900" cy="139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8"/>
      <p:bldP build="whole" bldLvl="1" animBg="1" rev="0" advAuto="0" spid="188" grpId="6"/>
      <p:bldP build="whole" bldLvl="1" animBg="1" rev="0" advAuto="0" spid="189" grpId="5"/>
      <p:bldP build="whole" bldLvl="1" animBg="1" rev="0" advAuto="0" spid="191" grpId="2"/>
      <p:bldP build="p" bldLvl="5" animBg="1" rev="0" advAuto="0" spid="185" grpId="3"/>
      <p:bldP build="whole" bldLvl="1" animBg="1" rev="0" advAuto="0" spid="190" grpId="4"/>
      <p:bldP build="p" bldLvl="5" animBg="1" rev="0" advAuto="0" spid="184" grpId="1"/>
      <p:bldP build="whole" bldLvl="1" animBg="1" rev="0" advAuto="0" spid="187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94" name="Shape 194"/>
          <p:cNvSpPr/>
          <p:nvPr/>
        </p:nvSpPr>
        <p:spPr>
          <a:xfrm>
            <a:off x="895350" y="42005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76300" y="1323975"/>
            <a:ext cx="3717925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number of meters is proportional to the number of seconds. Explain your reasoning.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914400" y="3190875"/>
            <a:ext cx="5194300" cy="2457450"/>
            <a:chOff x="0" y="0"/>
            <a:chExt cx="5194300" cy="2457450"/>
          </a:xfrm>
        </p:grpSpPr>
        <p:sp>
          <p:nvSpPr>
            <p:cNvPr id="198" name="Shape 198"/>
            <p:cNvSpPr/>
            <p:nvPr/>
          </p:nvSpPr>
          <p:spPr>
            <a:xfrm>
              <a:off x="0" y="165100"/>
              <a:ext cx="4889500" cy="215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54990" indent="-51435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54990" indent="-51435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54990" indent="-51435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54990" indent="-51435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No, the rates are not equal.</a:t>
              </a:r>
            </a:p>
          </p:txBody>
        </p:sp>
        <p:pic>
          <p:nvPicPr>
            <p:cNvPr id="199" name="6-4-2.png"/>
            <p:cNvPicPr/>
            <p:nvPr/>
          </p:nvPicPr>
          <p:blipFill>
            <a:blip r:embed="rId4">
              <a:extLst/>
            </a:blip>
            <a:srcRect l="0" t="0" r="0" b="15132"/>
            <a:stretch>
              <a:fillRect/>
            </a:stretch>
          </p:blipFill>
          <p:spPr>
            <a:xfrm>
              <a:off x="523875" y="0"/>
              <a:ext cx="4670425" cy="2457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" name="6-4-2cyp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1752600"/>
            <a:ext cx="4138613" cy="862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3"/>
      <p:bldP build="whole" bldLvl="1" animBg="1" rev="0" advAuto="0" spid="194" grpId="6"/>
      <p:bldP build="whole" bldLvl="1" animBg="1" rev="0" advAuto="0" spid="195" grpId="1"/>
      <p:bldP build="whole" bldLvl="1" animBg="1" rev="0" advAuto="0" spid="196" grpId="2"/>
      <p:bldP build="whole" bldLvl="1" animBg="1" rev="0" advAuto="0" spid="201" grpId="4"/>
      <p:bldP build="whole" bldLvl="1" animBg="1" rev="0" advAuto="0" spid="200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04" name="Shape 204"/>
          <p:cNvSpPr/>
          <p:nvPr/>
        </p:nvSpPr>
        <p:spPr>
          <a:xfrm>
            <a:off x="4267200" y="771525"/>
            <a:ext cx="46990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Describe Proportional Relationships</a:t>
            </a:r>
          </a:p>
        </p:txBody>
      </p:sp>
      <p:sp>
        <p:nvSpPr>
          <p:cNvPr id="205" name="Shape 205"/>
          <p:cNvSpPr/>
          <p:nvPr/>
        </p:nvSpPr>
        <p:spPr>
          <a:xfrm>
            <a:off x="876300" y="1503362"/>
            <a:ext cx="7718425" cy="141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WORK</a:t>
            </a:r>
            <a:r>
              <a:rPr sz="2400">
                <a:uFill>
                  <a:solidFill/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Nina charges $34.50 for 6 days of pet sitting. Write an equation relating the cost of pet sitting to the number of days. What would be the cost of pet sitting for 4 days?</a:t>
            </a:r>
          </a:p>
        </p:txBody>
      </p:sp>
      <p:sp>
        <p:nvSpPr>
          <p:cNvPr id="206" name="Shape 206"/>
          <p:cNvSpPr/>
          <p:nvPr/>
        </p:nvSpPr>
        <p:spPr>
          <a:xfrm>
            <a:off x="527050" y="3068637"/>
            <a:ext cx="8089900" cy="83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Find the constant of proportionality.</a:t>
            </a:r>
            <a:endParaRPr sz="2400">
              <a:uFill>
                <a:solidFill/>
              </a:uFill>
            </a:endParaRPr>
          </a:p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34.50 ÷ 6 = 5.75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1800225" y="4038599"/>
            <a:ext cx="5524500" cy="2005014"/>
            <a:chOff x="0" y="0"/>
            <a:chExt cx="5524499" cy="2005012"/>
          </a:xfrm>
        </p:grpSpPr>
        <p:pic>
          <p:nvPicPr>
            <p:cNvPr id="207" name="PALG06-04-0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24500" cy="200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4895850" y="119062"/>
              <a:ext cx="218453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3"/>
      <p:bldP build="p" bldLvl="5" animBg="1" rev="0" advAuto="0" spid="205" grpId="1"/>
      <p:bldP build="p" bldLvl="5" animBg="1" rev="0" advAuto="0" spid="20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2" name="Shape 212"/>
          <p:cNvSpPr/>
          <p:nvPr/>
        </p:nvSpPr>
        <p:spPr>
          <a:xfrm>
            <a:off x="4267200" y="771525"/>
            <a:ext cx="46990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Describe Proportional Relationships</a:t>
            </a:r>
          </a:p>
        </p:txBody>
      </p:sp>
      <p:sp>
        <p:nvSpPr>
          <p:cNvPr id="213" name="Shape 213"/>
          <p:cNvSpPr/>
          <p:nvPr/>
        </p:nvSpPr>
        <p:spPr>
          <a:xfrm>
            <a:off x="876300" y="15033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6982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81000" algn="l"/>
                <a:tab pos="723900" algn="l"/>
                <a:tab pos="9525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C</a:t>
            </a:r>
            <a:r>
              <a:rPr sz="2400">
                <a:uFill>
                  <a:solidFill/>
                </a:uFill>
              </a:rPr>
              <a:t>	=	5.75</a:t>
            </a:r>
            <a:r>
              <a:rPr i="1" sz="2400">
                <a:uFill>
                  <a:solidFill/>
                </a:uFill>
              </a:rPr>
              <a:t>d	</a:t>
            </a:r>
            <a:r>
              <a:rPr sz="2400">
                <a:uFill>
                  <a:solidFill/>
                </a:uFill>
              </a:rPr>
              <a:t>Write the equation.</a:t>
            </a:r>
          </a:p>
        </p:txBody>
      </p:sp>
      <p:sp>
        <p:nvSpPr>
          <p:cNvPr id="214" name="Shape 214"/>
          <p:cNvSpPr/>
          <p:nvPr/>
        </p:nvSpPr>
        <p:spPr>
          <a:xfrm>
            <a:off x="527050" y="1989137"/>
            <a:ext cx="8089900" cy="83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0411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723900" algn="l"/>
                <a:tab pos="10668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5.75 ● 4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Replace 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 with 4.</a:t>
            </a:r>
            <a:endParaRPr sz="2400">
              <a:uFill>
                <a:solidFill/>
              </a:uFill>
            </a:endParaRPr>
          </a:p>
          <a:p>
            <a:pPr lvl="0" marL="40411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723900" algn="l"/>
                <a:tab pos="10668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=	23	Multiply.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400" y="393382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26924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cost would be $23.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2"/>
      <p:bldP build="whole" bldLvl="1" animBg="1" rev="0" advAuto="0" spid="215" grpId="3"/>
      <p:bldP build="p" bldLvl="5" animBg="1" rev="0" advAuto="0" spid="2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8" name="Shape 218"/>
          <p:cNvSpPr/>
          <p:nvPr/>
        </p:nvSpPr>
        <p:spPr>
          <a:xfrm>
            <a:off x="476250" y="1552575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Howard can cut 15 lawns in 12 hours. Which is the correct equation and answer for finding how many lawns he could mow in 8 hours?</a:t>
            </a:r>
          </a:p>
        </p:txBody>
      </p:sp>
      <p:pic>
        <p:nvPicPr>
          <p:cNvPr id="21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roup 223"/>
          <p:cNvGrpSpPr/>
          <p:nvPr/>
        </p:nvGrpSpPr>
        <p:grpSpPr>
          <a:xfrm>
            <a:off x="857250" y="2908299"/>
            <a:ext cx="3733800" cy="2254251"/>
            <a:chOff x="0" y="0"/>
            <a:chExt cx="3733800" cy="2254250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3733800" cy="1837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1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1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1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1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22" name="6-4-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0550" y="23812"/>
              <a:ext cx="2687638" cy="2230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Shape 224"/>
          <p:cNvSpPr/>
          <p:nvPr/>
        </p:nvSpPr>
        <p:spPr>
          <a:xfrm>
            <a:off x="857250" y="41338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  <p:bldP build="whole" bldLvl="1" animBg="1" rev="0" advAuto="0" spid="223" grpId="4"/>
      <p:bldP build="whole" bldLvl="1" animBg="1" rev="0" advAuto="0" spid="218" grpId="3"/>
      <p:bldP build="whole" bldLvl="1" animBg="1" rev="0" advAuto="0" spid="224" grpId="5"/>
      <p:bldP build="whole" bldLvl="1" animBg="1" rev="0" advAuto="0" spid="2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6–3)</a:t>
            </a:r>
            <a:endParaRPr>
              <a:uFill>
                <a:solidFill/>
              </a:uFill>
            </a:endParaRPr>
          </a:p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Identify Proportional Relationships</a:t>
            </a:r>
            <a:endParaRPr>
              <a:uFill>
                <a:solidFill/>
              </a:uFill>
            </a:endParaRPr>
          </a:p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Identify Proportional Relationships</a:t>
            </a:r>
            <a:endParaRPr>
              <a:uFill>
                <a:solidFill/>
              </a:uFill>
            </a:endParaRPr>
          </a:p>
          <a:p>
            <a:pPr lvl="0" marL="1763077" indent="-1722437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  Real-World Example:  Describe Proportional Relationships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27432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500 g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453.60 g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45.6 g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32 g</a:t>
            </a:r>
          </a:p>
        </p:txBody>
      </p:sp>
      <p:sp>
        <p:nvSpPr>
          <p:cNvPr id="116" name="Shape 116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Complete. Round to the nearest hundredth.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16 oz ≈ ___ g</a:t>
            </a:r>
          </a:p>
        </p:txBody>
      </p:sp>
      <p:sp>
        <p:nvSpPr>
          <p:cNvPr id="117" name="Shape 117"/>
          <p:cNvSpPr/>
          <p:nvPr/>
        </p:nvSpPr>
        <p:spPr>
          <a:xfrm>
            <a:off x="533400" y="37211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2"/>
      <p:bldP build="whole" bldLvl="1" animBg="1" rev="0" advAuto="0" spid="118" grpId="1"/>
      <p:bldP build="whole" bldLvl="1" animBg="1" rev="0" advAuto="0" spid="115" grpId="3"/>
      <p:bldP build="whole" bldLvl="1" animBg="1" rev="0" advAuto="0" spid="11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1066800" y="2717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946.35 mL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846.35 mL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400 mL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6.84 mL</a:t>
            </a:r>
          </a:p>
        </p:txBody>
      </p:sp>
      <p:sp>
        <p:nvSpPr>
          <p:cNvPr id="122" name="Shape 122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Complete. Round to the nearest hundredth.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4 c ≈ ___ mL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279082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4"/>
      <p:bldP build="whole" bldLvl="1" animBg="1" rev="0" advAuto="0" spid="122" grpId="2"/>
      <p:bldP build="whole" bldLvl="1" animBg="1" rev="0" advAuto="0" spid="121" grpId="3"/>
      <p:bldP build="whole" bldLvl="1" animBg="1" rev="0" advAuto="0" spid="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7" name="Shape 127"/>
          <p:cNvSpPr/>
          <p:nvPr/>
        </p:nvSpPr>
        <p:spPr>
          <a:xfrm>
            <a:off x="1066800" y="27940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10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9.4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7.48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6.84 mi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Complete. Round to the nearest hundredth.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11 km ≈ ___ mi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400" y="5678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0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28" grpId="2"/>
      <p:bldP build="whole" bldLvl="1" animBg="1" rev="0" advAuto="0" spid="127" grpId="3"/>
      <p:bldP build="whole" bldLvl="1" animBg="1" rev="0" advAuto="0" spid="12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6800" y="27940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0.45 lb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0.54 lb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4.5 lb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5.4 lb</a:t>
            </a:r>
          </a:p>
        </p:txBody>
      </p:sp>
      <p:sp>
        <p:nvSpPr>
          <p:cNvPr id="134" name="Shape 134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Complete. Round to the nearest hundredth.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245 g ≈ ___ lb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37973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whole" bldLvl="1" animBg="1" rev="0" advAuto="0" spid="136" grpId="1"/>
      <p:bldP build="whole" bldLvl="1" animBg="1" rev="0" advAuto="0" spid="134" grpId="2"/>
      <p:bldP build="whole" bldLvl="1" animBg="1" rev="0" advAuto="0" spid="13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800" y="2946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about 10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about 9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about 8 km/s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about 7 km/s</a:t>
            </a:r>
          </a:p>
        </p:txBody>
      </p:sp>
      <p:sp>
        <p:nvSpPr>
          <p:cNvPr id="140" name="Shape 140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space shuttle is traveling at 17,500 miles per hour. How many kilometers per second is the space shuttle traveling?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49037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39" grpId="3"/>
      <p:bldP build="whole" bldLvl="1" animBg="1" rev="0" advAuto="0" spid="142" grpId="1"/>
      <p:bldP build="whole" bldLvl="1" animBg="1" rev="0" advAuto="0" spid="14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2794000"/>
            <a:ext cx="3822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about 120 cm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about 180 cm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about 163 cm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about 220.5 cm</a:t>
            </a:r>
          </a:p>
        </p:txBody>
      </p:sp>
      <p:sp>
        <p:nvSpPr>
          <p:cNvPr id="146" name="Shape 146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Jessica is 64 inches tall. What is her height to the nearest centimeter?</a:t>
            </a:r>
          </a:p>
        </p:txBody>
      </p:sp>
      <p:sp>
        <p:nvSpPr>
          <p:cNvPr id="147" name="Shape 147"/>
          <p:cNvSpPr/>
          <p:nvPr/>
        </p:nvSpPr>
        <p:spPr>
          <a:xfrm>
            <a:off x="533400" y="47386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8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4"/>
      <p:bldP build="whole" bldLvl="1" animBg="1" rev="0" advAuto="0" spid="147" grpId="5"/>
      <p:bldP build="whole" bldLvl="1" animBg="1" rev="0" advAuto="0" spid="146" grpId="3"/>
      <p:bldP build="whole" bldLvl="1" animBg="1" rev="0" advAuto="0" spid="148" grpId="1"/>
      <p:bldP build="whole" bldLvl="1" animBg="1" rev="0" advAuto="0" spid="14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2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12800" y="1828800"/>
            <a:ext cx="7632700" cy="12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You have already used unit rates to convert measurements. (Lesson 6–3)</a:t>
            </a:r>
            <a:br>
              <a:rPr sz="2800">
                <a:uFill>
                  <a:solidFill/>
                </a:uFill>
              </a:rPr>
            </a:br>
          </a:p>
        </p:txBody>
      </p:sp>
      <p:pic>
        <p:nvPicPr>
          <p:cNvPr id="154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Identify proportional and nonproportional relationships in tables and graphs.</a:t>
            </a:r>
          </a:p>
        </p:txBody>
      </p:sp>
      <p:sp>
        <p:nvSpPr>
          <p:cNvPr id="156" name="Shape 156"/>
          <p:cNvSpPr/>
          <p:nvPr/>
        </p:nvSpPr>
        <p:spPr>
          <a:xfrm>
            <a:off x="812800" y="50863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Describe a proportional relationship using an equation.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5" grpId="4"/>
      <p:bldP build="whole" bldLvl="1" animBg="1" rev="0" advAuto="0" spid="153" grpId="2"/>
      <p:bldP build="whole" bldLvl="1" animBg="1" rev="0" advAuto="0" spid="154" grpId="3"/>
      <p:bldP build="p" bldLvl="5" animBg="1" rev="0" advAuto="0" spid="156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